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0" r:id="rId3"/>
    <p:sldId id="257" r:id="rId4"/>
    <p:sldId id="261" r:id="rId5"/>
    <p:sldId id="262" r:id="rId6"/>
    <p:sldId id="277" r:id="rId7"/>
    <p:sldId id="278" r:id="rId8"/>
    <p:sldId id="279" r:id="rId9"/>
    <p:sldId id="267" r:id="rId10"/>
    <p:sldId id="271" r:id="rId11"/>
    <p:sldId id="272" r:id="rId12"/>
    <p:sldId id="274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D916B-10A7-41C9-84DB-7467A16C14BF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5D29B-7CF1-4908-9F17-E700D0476B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1924-0FCB-4E93-9444-0F39161F9AD2}" type="datetimeFigureOut">
              <a:rPr lang="pt-BR" smtClean="0"/>
              <a:pPr/>
              <a:t>01/12/2022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04A27-3345-42E9-BD05-8865F910029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4357717"/>
          </a:xfrm>
        </p:spPr>
        <p:txBody>
          <a:bodyPr>
            <a:norm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/>
            </a:r>
            <a:br>
              <a:rPr lang="pt-BR" b="1" dirty="0">
                <a:latin typeface="Arial" pitchFamily="34" charset="0"/>
                <a:cs typeface="Arial" pitchFamily="34" charset="0"/>
              </a:rPr>
            </a:br>
            <a:r>
              <a:rPr lang="pt-BR" b="1" dirty="0">
                <a:latin typeface="Arial" pitchFamily="34" charset="0"/>
                <a:cs typeface="Arial" pitchFamily="34" charset="0"/>
              </a:rPr>
              <a:t>Audiência Pública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 (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LC 101 - LRF, §4o , Art. 9º)</a:t>
            </a:r>
            <a:r>
              <a:rPr lang="pt-BR" b="1" dirty="0">
                <a:latin typeface="Arial" pitchFamily="34" charset="0"/>
                <a:cs typeface="Arial" pitchFamily="34" charset="0"/>
              </a:rPr>
              <a:t/>
            </a:r>
            <a:br>
              <a:rPr lang="pt-BR" b="1" dirty="0">
                <a:latin typeface="Arial" pitchFamily="34" charset="0"/>
                <a:cs typeface="Arial" pitchFamily="34" charset="0"/>
              </a:rPr>
            </a:b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br>
              <a:rPr lang="pt-BR" b="1" dirty="0">
                <a:latin typeface="Arial" pitchFamily="34" charset="0"/>
                <a:cs typeface="Arial" pitchFamily="34" charset="0"/>
              </a:rPr>
            </a:br>
            <a:r>
              <a:rPr lang="pt-BR" b="1" dirty="0">
                <a:latin typeface="Arial" pitchFamily="34" charset="0"/>
                <a:cs typeface="Arial" pitchFamily="34" charset="0"/>
              </a:rPr>
              <a:t> 2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º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QUADRIMESTRE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2022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DOS RESTOS A PAGAR</a:t>
            </a: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7305844"/>
              </p:ext>
            </p:extLst>
          </p:nvPr>
        </p:nvGraphicFramePr>
        <p:xfrm>
          <a:off x="428596" y="1700226"/>
          <a:ext cx="8429682" cy="40147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1479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SALDOS DE EXERCÍCIOS ANTERIORES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479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Órgãos/Entidades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Exercício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01/01/2022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31/08/2022 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479">
                <a:tc row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Prefeitura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2015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71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548.781,44 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71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227.909,63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2016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3.162.674,21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1.963.960,73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2017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28.200,89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8.912,35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742.958,20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12.343,98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1.871.321,54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713.465,79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4.795.637,23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4.043.884,50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4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2021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43.430.814,18 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8.840.851,44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47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54.580.387,69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15.811.328,42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68175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2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DOS RESTOS A PAGAR</a:t>
            </a: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Espaço Reservado para Conteúdo 3">
            <a:extLst>
              <a:ext uri="{FF2B5EF4-FFF2-40B4-BE49-F238E27FC236}">
                <a16:creationId xmlns:a16="http://schemas.microsoft.com/office/drawing/2014/main" id="{4B4FC971-33DF-4653-8679-1DE4DF87E7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4195592"/>
              </p:ext>
            </p:extLst>
          </p:nvPr>
        </p:nvGraphicFramePr>
        <p:xfrm>
          <a:off x="228514" y="1673172"/>
          <a:ext cx="8429682" cy="46932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471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SALDOS DE EXERCÍCIOS </a:t>
                      </a: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ANTERIORES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71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Órgãos/Entidades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Exercício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01/01/2022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31/08/2022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CÂMARA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2021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399.953,00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96.230,00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399.953,00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96.230,00</a:t>
                      </a:r>
                      <a:endParaRPr lang="pt-BR" sz="18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96685"/>
                  </a:ext>
                </a:extLst>
              </a:tr>
              <a:tr h="393471">
                <a:tc rowSpan="3"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SAAE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</a:p>
                  </a:txBody>
                  <a:tcPr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400,00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47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2020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115.144,67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20.004,03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828038"/>
                  </a:ext>
                </a:extLst>
              </a:tr>
              <a:tr h="39347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2021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3.051.120,09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396.616,68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471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3.166.664,76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416.620,71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81471"/>
                  </a:ext>
                </a:extLst>
              </a:tr>
              <a:tr h="39347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UNAPREV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1.378,05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1.378,05 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47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2021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601,30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805877"/>
                  </a:ext>
                </a:extLst>
              </a:tr>
              <a:tr h="39347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1.979,35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1.378,05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115511"/>
                  </a:ext>
                </a:extLst>
              </a:tr>
              <a:tr h="39347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 GERAL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58.148.984,80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16.325.557,18</a:t>
                      </a:r>
                      <a:endParaRPr lang="pt-BR" sz="18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9694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2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 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DA MOVIMENTAÇÃO FINANCEIRA</a:t>
            </a: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2343209"/>
              </p:ext>
            </p:extLst>
          </p:nvPr>
        </p:nvGraphicFramePr>
        <p:xfrm>
          <a:off x="428596" y="1843100"/>
          <a:ext cx="8286808" cy="313389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14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204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MOVIMENTAÇÃO FINANCEIRA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Órgãos/Entidades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01/01/2022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em </a:t>
                      </a:r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31/08/2022</a:t>
                      </a:r>
                      <a:endParaRPr lang="pt-BR" sz="18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Câmara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</a:tabLst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426.929,82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</a:tabLst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2.985.427,61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3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Prefeitura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80.811.190,04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130.020.523,07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4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SAAE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8.635.862,15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10.851.093,29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UNAPREV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97.173.618,87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107.716.552,77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187.047.600,88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251.573.596,74</a:t>
                      </a:r>
                      <a:endParaRPr lang="pt-BR" sz="18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2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  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00034" y="1571612"/>
            <a:ext cx="81439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Análise dos Relatórios de Gestão Fiscal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R.G.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F) e Relatório Resumido da Execução Orçamentária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R.R.E.O.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Legislação: Lei Complementar N.º 101 de 04.05.2000, Art. 9º, § 4º.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Referência: 2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º Quadrimestre/2022</a:t>
            </a:r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Fonte:Dados Extraídos dos Balancetes Mensais Consolidados </a:t>
            </a: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Unaí - MG,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01 DE DEZEMBRO DE 2022.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49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2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192411"/>
              </p:ext>
            </p:extLst>
          </p:nvPr>
        </p:nvGraphicFramePr>
        <p:xfrm>
          <a:off x="357158" y="1628800"/>
          <a:ext cx="8429682" cy="192882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0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079">
                <a:tc gridSpan="3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RECEITA JANEIRO A</a:t>
                      </a:r>
                      <a:r>
                        <a:rPr lang="pt-BR" sz="20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000" baseline="0" dirty="0" smtClean="0">
                          <a:latin typeface="Arial" pitchFamily="34" charset="0"/>
                          <a:cs typeface="Arial" pitchFamily="34" charset="0"/>
                        </a:rPr>
                        <a:t>AGOSTO </a:t>
                      </a:r>
                      <a:r>
                        <a:rPr lang="pt-BR" sz="2000" baseline="0" dirty="0"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pt-BR" sz="2000" baseline="0" dirty="0" smtClean="0">
                          <a:latin typeface="Arial" pitchFamily="34" charset="0"/>
                          <a:cs typeface="Arial" pitchFamily="34" charset="0"/>
                        </a:rPr>
                        <a:t>2022</a:t>
                      </a:r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867"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dirty="0">
                          <a:latin typeface="Arial" pitchFamily="34" charset="0"/>
                          <a:cs typeface="Arial" pitchFamily="34" charset="0"/>
                        </a:rPr>
                        <a:t>PREVISTA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dirty="0">
                          <a:latin typeface="Arial" pitchFamily="34" charset="0"/>
                          <a:cs typeface="Arial" pitchFamily="34" charset="0"/>
                        </a:rPr>
                        <a:t>REALIZADA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DIFERENÇA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881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315.291.786,04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297.228.218,58 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(18.063.567,46)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Espaço Reservado para Conteúdo 3">
            <a:extLst>
              <a:ext uri="{FF2B5EF4-FFF2-40B4-BE49-F238E27FC236}">
                <a16:creationId xmlns:a16="http://schemas.microsoft.com/office/drawing/2014/main" id="{7796F927-4A3F-428B-8AD0-E404FCB8A2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936033"/>
              </p:ext>
            </p:extLst>
          </p:nvPr>
        </p:nvGraphicFramePr>
        <p:xfrm>
          <a:off x="357158" y="4236477"/>
          <a:ext cx="8429682" cy="192882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0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079">
                <a:tc gridSpan="3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DESPESA JANEIRO A</a:t>
                      </a:r>
                      <a:r>
                        <a:rPr lang="pt-BR" sz="20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000" baseline="0" dirty="0" smtClean="0">
                          <a:latin typeface="Arial" pitchFamily="34" charset="0"/>
                          <a:cs typeface="Arial" pitchFamily="34" charset="0"/>
                        </a:rPr>
                        <a:t>AGOSTO </a:t>
                      </a:r>
                      <a:r>
                        <a:rPr lang="pt-BR" sz="2000" baseline="0" dirty="0"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pt-BR" sz="2000" baseline="0" dirty="0" smtClean="0">
                          <a:latin typeface="Arial" pitchFamily="34" charset="0"/>
                          <a:cs typeface="Arial" pitchFamily="34" charset="0"/>
                        </a:rPr>
                        <a:t>2022</a:t>
                      </a:r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867"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dirty="0">
                          <a:latin typeface="Arial" pitchFamily="34" charset="0"/>
                          <a:cs typeface="Arial" pitchFamily="34" charset="0"/>
                        </a:rPr>
                        <a:t>EMPENHADA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dirty="0">
                          <a:latin typeface="Arial" pitchFamily="34" charset="0"/>
                          <a:cs typeface="Arial" pitchFamily="34" charset="0"/>
                        </a:rPr>
                        <a:t>LIQUIDADA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DIFERENÇA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881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307.517.463,53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226.109.981,94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(81.407.481,59)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2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8125576"/>
              </p:ext>
            </p:extLst>
          </p:nvPr>
        </p:nvGraphicFramePr>
        <p:xfrm>
          <a:off x="357158" y="2081806"/>
          <a:ext cx="8429682" cy="25616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5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079">
                <a:tc gridSpan="3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RESULTADO JANEIRO A </a:t>
                      </a:r>
                      <a:r>
                        <a:rPr lang="pt-BR" sz="2000" dirty="0" smtClean="0">
                          <a:latin typeface="Arial" pitchFamily="34" charset="0"/>
                          <a:cs typeface="Arial" pitchFamily="34" charset="0"/>
                        </a:rPr>
                        <a:t>AGOSTO </a:t>
                      </a:r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pt-BR" sz="20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000" baseline="0" dirty="0" smtClean="0">
                          <a:latin typeface="Arial" pitchFamily="34" charset="0"/>
                          <a:cs typeface="Arial" pitchFamily="34" charset="0"/>
                        </a:rPr>
                        <a:t>2022</a:t>
                      </a:r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001">
                <a:tc>
                  <a:txBody>
                    <a:bodyPr/>
                    <a:lstStyle/>
                    <a:p>
                      <a:pPr algn="ctr"/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SUPERÁVIT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DÉFICIT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881">
                <a:tc>
                  <a:txBody>
                    <a:bodyPr/>
                    <a:lstStyle/>
                    <a:p>
                      <a:pPr algn="ctr"/>
                      <a:endParaRPr lang="pt-BR" sz="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 REALIZADA  –</a:t>
                      </a: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 EMPENHADA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6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BR" sz="2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------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10.289.244,95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algn="ctr"/>
                      <a:endParaRPr lang="pt-BR" sz="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 REALIZADA   –</a:t>
                      </a: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 LIQUIDADA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BR" sz="2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71.118.236,64</a:t>
                      </a:r>
                      <a:endParaRPr lang="pt-BR" sz="2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4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BR" sz="2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------</a:t>
                      </a:r>
                    </a:p>
                    <a:p>
                      <a:pPr marL="0" algn="ctr" defTabSz="914400" rtl="0" eaLnBrk="1" latinLnBrk="0" hangingPunct="1"/>
                      <a:endParaRPr lang="pt-BR" sz="18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DEMONSTRATIVO RESULTADO PRIMÁRIO E NOMINAL</a:t>
            </a: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090775"/>
              </p:ext>
            </p:extLst>
          </p:nvPr>
        </p:nvGraphicFramePr>
        <p:xfrm>
          <a:off x="179511" y="1843455"/>
          <a:ext cx="8559483" cy="49377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04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5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584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itchFamily="34" charset="0"/>
                          <a:cs typeface="Arial" pitchFamily="34" charset="0"/>
                        </a:rPr>
                        <a:t>RECEITAS FISCAIS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JANEIRO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lang="pt-BR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AGOSTO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algn="l"/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RECEITAS CORRENTES(I)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300.466.491,95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Aplicações Financeiras (II)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7.760.731,45 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Outras Receitas Financeiras (III)</a:t>
                      </a:r>
                      <a:endParaRPr lang="pt-BR" sz="16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Operações de Crédito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RECEITAS PRIMÁRIAS CORRENTES (IV) = (I - II - III)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292.705.760,50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RECEITAS DE CAPITAL (V)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7.924.886,77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Operações de Crédito (VI)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Amortização </a:t>
                      </a: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 Empréstimos (VII)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7178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Receitas de Alienação de Investimentos Temporários (VIII)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30106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Receitas de Alienação de Investimentos Permanentes (IX)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- 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4866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Outras Receitas de Capital Não Primárias (X)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20107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RECEITAS PRIMÁRIAS DE CAPITAL (XI) = (V - VI - VII - VIII - IX - 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7.924.886,77</a:t>
                      </a:r>
                      <a:endParaRPr lang="pt-BR" sz="16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5889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PRIMÁRIA TOTAL (XII) = (IV + XI)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300.630.647,27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849903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96329" y="1547500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Detalhamento do Cálculo das Receitas Fiscais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3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RESULTADO </a:t>
            </a:r>
            <a:r>
              <a:rPr lang="pt-BR" sz="2100" b="1" dirty="0" smtClean="0">
                <a:latin typeface="Arial" pitchFamily="34" charset="0"/>
                <a:ea typeface="+mj-ea"/>
                <a:cs typeface="Arial" pitchFamily="34" charset="0"/>
              </a:rPr>
              <a:t>PRIMÁRIO E NOMINAL</a:t>
            </a: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863231"/>
              </p:ext>
            </p:extLst>
          </p:nvPr>
        </p:nvGraphicFramePr>
        <p:xfrm>
          <a:off x="287092" y="2132856"/>
          <a:ext cx="8596151" cy="4267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41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5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584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itchFamily="34" charset="0"/>
                          <a:cs typeface="Arial" pitchFamily="34" charset="0"/>
                        </a:rPr>
                        <a:t>DESPESAS </a:t>
                      </a:r>
                      <a:r>
                        <a:rPr lang="pt-BR" sz="1600" b="1" dirty="0">
                          <a:latin typeface="Arial" pitchFamily="34" charset="0"/>
                          <a:cs typeface="Arial" pitchFamily="34" charset="0"/>
                        </a:rPr>
                        <a:t>FISCAIS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JANEIRO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lang="pt-BR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AGOSTO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algn="l"/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DESPESAS CORRENTES (XIII)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203.048.615,05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Juros e Encargos da Dívida (XIV)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648.872,82 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Despesas Primárias Correntes (XV)= (XIII-XIV)</a:t>
                      </a:r>
                      <a:endParaRPr lang="pt-BR" sz="16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202.399.742,23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DESPESAS DE CAPITAL 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(XVI)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10.488.703,72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Concessão de Empréstimos e Financiamentos (XVII)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Aquisição de Título de Capital já Integralizado (XVIII)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Aquisição de Título de Crédito (XIX)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Amortização da Dívida (XX)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30106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Despesas Primárias de Capital (XXI) = (XVI - XVII - XVIII - XIX - XX)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- 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4866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Reserva de Contingência (XXII)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8.900.481,33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20107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PRIMÁRIA TOTAL (XXIII) = (XV + XXI + XXII)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60575" algn="l"/>
                          <a:tab pos="2244725" algn="l"/>
                        </a:tabLst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211.300.223,56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849903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96329" y="1547500"/>
            <a:ext cx="5404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Detalhamento do Cálculo das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Despesas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Fiscais</a:t>
            </a:r>
          </a:p>
        </p:txBody>
      </p:sp>
    </p:spTree>
    <p:extLst>
      <p:ext uri="{BB962C8B-B14F-4D97-AF65-F5344CB8AC3E}">
        <p14:creationId xmlns:p14="http://schemas.microsoft.com/office/powerpoint/2010/main" val="154698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 smtClean="0">
                <a:latin typeface="Arial" pitchFamily="34" charset="0"/>
                <a:ea typeface="+mj-ea"/>
                <a:cs typeface="Arial" pitchFamily="34" charset="0"/>
              </a:rPr>
              <a:t>DEMONSTRATIVO RESULTADO PRIMÁRIO</a:t>
            </a:r>
          </a:p>
          <a:p>
            <a:pPr lvl="0" algn="ctr">
              <a:spcBef>
                <a:spcPct val="0"/>
              </a:spcBef>
            </a:pPr>
            <a:endParaRPr lang="pt-BR" sz="21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629008"/>
              </p:ext>
            </p:extLst>
          </p:nvPr>
        </p:nvGraphicFramePr>
        <p:xfrm>
          <a:off x="287092" y="2132856"/>
          <a:ext cx="8596151" cy="2225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41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5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584"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JANEIRO</a:t>
                      </a:r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lang="pt-BR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AGOSTO</a:t>
                      </a:r>
                      <a:endParaRPr lang="pt-BR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algn="l"/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Receita Primária Total (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XIIa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300.630.647,27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Primária Total (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XXIIIa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211.300.223,56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Restos a Pagar Processados Pagos (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XXIIIb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pt-BR" sz="16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670.394,99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Restos a Pagar Não Processados Pagos (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XXIIIc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17.256.790,61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RESULTADO PRIMÁRIO 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XXIV) = (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XIIa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- (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XXIIIa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+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XXIIIb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+ </a:t>
                      </a:r>
                      <a:r>
                        <a:rPr lang="pt-BR" sz="16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XXIIIc</a:t>
                      </a:r>
                      <a:r>
                        <a:rPr lang="pt-BR" sz="16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))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71.403.238,11</a:t>
                      </a:r>
                      <a:endParaRPr lang="pt-BR" sz="16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96329" y="1547500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Resultado Primário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28596" y="437787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Meta Anual de Resultado </a:t>
            </a:r>
            <a:r>
              <a:rPr lang="pt-B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Primário fixado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na LDO 2022 (Anexo </a:t>
            </a:r>
            <a:r>
              <a:rPr lang="pt-B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Metas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Fiscais): R$-5.520.683,37</a:t>
            </a:r>
          </a:p>
        </p:txBody>
      </p:sp>
    </p:spTree>
    <p:extLst>
      <p:ext uri="{BB962C8B-B14F-4D97-AF65-F5344CB8AC3E}">
        <p14:creationId xmlns:p14="http://schemas.microsoft.com/office/powerpoint/2010/main" val="406612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RESULTADO </a:t>
            </a:r>
            <a:r>
              <a:rPr lang="pt-BR" sz="2100" b="1" dirty="0" smtClean="0">
                <a:latin typeface="Arial" pitchFamily="34" charset="0"/>
                <a:ea typeface="+mj-ea"/>
                <a:cs typeface="Arial" pitchFamily="34" charset="0"/>
              </a:rPr>
              <a:t>NOMINAL</a:t>
            </a: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140212"/>
              </p:ext>
            </p:extLst>
          </p:nvPr>
        </p:nvGraphicFramePr>
        <p:xfrm>
          <a:off x="287092" y="2132856"/>
          <a:ext cx="8596151" cy="13411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41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5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584">
                <a:tc>
                  <a:txBody>
                    <a:bodyPr/>
                    <a:lstStyle/>
                    <a:p>
                      <a:pPr algn="ctr"/>
                      <a:endParaRPr lang="pt-BR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JANEIRO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lang="pt-BR" sz="16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AGOSTO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algn="l"/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Juros, Encargos e Variações Monetárias Ativos (XXV)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5.405.573,09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Juros, Encargos e Variações Monetárias Passivos (XXVI)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582.005,15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RESULTADO NOMINAL </a:t>
                      </a:r>
                      <a:r>
                        <a:rPr lang="pt-BR" sz="16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pt-BR" sz="16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XXVII) = XXIV+ (XXV - XXVI)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76.226.806,05</a:t>
                      </a:r>
                      <a:endParaRPr lang="pt-BR" sz="16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96329" y="1547500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Resultado Nominal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1520" y="371703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Meta Anual de Resultado </a:t>
            </a:r>
            <a:r>
              <a:rPr lang="pt-B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Nominal fixada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na LDO 2022 (Anexo </a:t>
            </a:r>
            <a:r>
              <a:rPr lang="pt-B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Metas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Fiscais): R$ </a:t>
            </a:r>
            <a:r>
              <a:rPr lang="pt-BR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-3.807.467,13</a:t>
            </a: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86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rasao_municipio_unai_m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1254569" cy="1000132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71472" y="214290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Audiência Pública </a:t>
            </a:r>
            <a:r>
              <a:rPr lang="pt-BR" sz="2000" b="1" dirty="0" smtClean="0">
                <a:latin typeface="Arial" pitchFamily="34" charset="0"/>
                <a:ea typeface="+mj-ea"/>
                <a:cs typeface="Arial" pitchFamily="34" charset="0"/>
              </a:rPr>
              <a:t>2º </a:t>
            </a: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Quadrimestre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pt-BR" sz="20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pt-BR" sz="2100" b="1" dirty="0">
                <a:latin typeface="Arial" pitchFamily="34" charset="0"/>
                <a:ea typeface="+mj-ea"/>
                <a:cs typeface="Arial" pitchFamily="34" charset="0"/>
              </a:rPr>
              <a:t>DEMONSTRATIVO DE DESPESA COM PESSOAL</a:t>
            </a:r>
          </a:p>
          <a:p>
            <a:pPr lvl="0" algn="ctr">
              <a:spcBef>
                <a:spcPct val="0"/>
              </a:spcBef>
            </a:pPr>
            <a:endParaRPr lang="pt-BR" sz="21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596" y="1643051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730623"/>
              </p:ext>
            </p:extLst>
          </p:nvPr>
        </p:nvGraphicFramePr>
        <p:xfrm>
          <a:off x="357159" y="2377448"/>
          <a:ext cx="8429682" cy="141875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14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917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Setembro/2020 a Agosto/2021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917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Corrente Líquida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320.147.781,76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------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917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Total Com Pessoal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158.251.584,42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49,43%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96329" y="1773784"/>
            <a:ext cx="6789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Demonstrativo dos Gastos com Pessoal – Últimos 24 Meses</a:t>
            </a:r>
          </a:p>
        </p:txBody>
      </p:sp>
      <p:graphicFrame>
        <p:nvGraphicFramePr>
          <p:cNvPr id="8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391173"/>
              </p:ext>
            </p:extLst>
          </p:nvPr>
        </p:nvGraphicFramePr>
        <p:xfrm>
          <a:off x="323528" y="4026473"/>
          <a:ext cx="8429682" cy="141875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14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917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Setembro/2021 a Agosto/2022</a:t>
                      </a:r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917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Receita Corrente Líquida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386.090.582,68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------</a:t>
                      </a: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917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Despesa Total Com Pessoal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179.379.596,61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b="1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46,46%</a:t>
                      </a:r>
                      <a:endParaRPr lang="pt-BR" sz="1800" b="1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970486B778454D9F1E62045840562B" ma:contentTypeVersion="14" ma:contentTypeDescription="Crie um novo documento." ma:contentTypeScope="" ma:versionID="ee980e4849cf2f25cca79972d5ad14e4">
  <xsd:schema xmlns:xsd="http://www.w3.org/2001/XMLSchema" xmlns:xs="http://www.w3.org/2001/XMLSchema" xmlns:p="http://schemas.microsoft.com/office/2006/metadata/properties" xmlns:ns2="8aadf14c-988c-44cc-9dc0-6a263afe9d30" xmlns:ns3="487ed0c4-e474-42a2-8865-4a80860c075b" targetNamespace="http://schemas.microsoft.com/office/2006/metadata/properties" ma:root="true" ma:fieldsID="078027e3ebe5c25829378c97bf842ca0" ns2:_="" ns3:_="">
    <xsd:import namespace="8aadf14c-988c-44cc-9dc0-6a263afe9d30"/>
    <xsd:import namespace="487ed0c4-e474-42a2-8865-4a80860c0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df14c-988c-44cc-9dc0-6a263afe9d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40c699d7-5ecf-4add-b2bb-7bbc5a8a35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ed0c4-e474-42a2-8865-4a80860c075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69db3fb7-e3f7-4012-9230-0d69374579f5}" ma:internalName="TaxCatchAll" ma:showField="CatchAllData" ma:web="487ed0c4-e474-42a2-8865-4a80860c0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A00413-C0F2-482D-8A4A-A4CF0D008476}"/>
</file>

<file path=customXml/itemProps2.xml><?xml version="1.0" encoding="utf-8"?>
<ds:datastoreItem xmlns:ds="http://schemas.openxmlformats.org/officeDocument/2006/customXml" ds:itemID="{27F84EEE-6E6E-49FE-98B8-D66A9D89C9C5}"/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733</Words>
  <Application>Microsoft Office PowerPoint</Application>
  <PresentationFormat>Apresentação na tela (4:3)</PresentationFormat>
  <Paragraphs>274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do Office</vt:lpstr>
      <vt:lpstr> Audiência Pública  (LC 101 - LRF, §4o , Art. 9º)    2º QUADRIMESTRE 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 (LC 101 - LRF, §4o , Art. 9º)    1º QUADRIMESTRE 2017</dc:title>
  <dc:creator>Administrador</dc:creator>
  <cp:lastModifiedBy>administrador</cp:lastModifiedBy>
  <cp:revision>131</cp:revision>
  <dcterms:created xsi:type="dcterms:W3CDTF">2017-05-29T11:51:15Z</dcterms:created>
  <dcterms:modified xsi:type="dcterms:W3CDTF">2022-12-01T12:16:44Z</dcterms:modified>
</cp:coreProperties>
</file>